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83" r:id="rId4"/>
    <p:sldId id="304" r:id="rId5"/>
    <p:sldId id="296" r:id="rId6"/>
    <p:sldId id="280" r:id="rId7"/>
    <p:sldId id="286" r:id="rId8"/>
    <p:sldId id="298" r:id="rId9"/>
    <p:sldId id="297" r:id="rId10"/>
    <p:sldId id="299" r:id="rId11"/>
    <p:sldId id="294" r:id="rId12"/>
    <p:sldId id="301" r:id="rId13"/>
    <p:sldId id="300" r:id="rId14"/>
    <p:sldId id="295" r:id="rId15"/>
    <p:sldId id="281" r:id="rId16"/>
    <p:sldId id="291" r:id="rId17"/>
    <p:sldId id="282" r:id="rId18"/>
    <p:sldId id="292" r:id="rId19"/>
    <p:sldId id="305" r:id="rId20"/>
    <p:sldId id="306" r:id="rId21"/>
    <p:sldId id="303" r:id="rId22"/>
    <p:sldId id="302" r:id="rId23"/>
    <p:sldId id="273" r:id="rId24"/>
    <p:sldId id="288" r:id="rId25"/>
    <p:sldId id="307" r:id="rId26"/>
    <p:sldId id="308" r:id="rId27"/>
    <p:sldId id="287" r:id="rId28"/>
    <p:sldId id="310" r:id="rId29"/>
    <p:sldId id="30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61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30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812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56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8974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30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21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42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4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378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4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0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65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92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72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71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12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11856-E28E-4174-97FD-F4FFA46366D9}" type="datetimeFigureOut">
              <a:rPr lang="hu-HU" smtClean="0"/>
              <a:t>2020. 05. 13.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0B5F-050B-4732-93DE-B60344916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9974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34D03C-7B1E-43D6-91F8-AF26B0D736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Reneszánsz Baranya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2D0FEFA-0FC0-4CD0-AA8F-3D7C67B8C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49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F7E89A-A70A-4D47-9EB8-FB5C5BEA6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47" y="1033669"/>
            <a:ext cx="9613861" cy="3309163"/>
          </a:xfrm>
        </p:spPr>
        <p:txBody>
          <a:bodyPr/>
          <a:lstStyle/>
          <a:p>
            <a:r>
              <a:rPr lang="hu-HU" dirty="0"/>
              <a:t>Pécsvárad ma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36B344-95F6-47EB-9361-7E0EB9C1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64" y="2862949"/>
            <a:ext cx="5326735" cy="399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A képen kültéri, fű, épület, ház látható&#10;&#10;Automatikusan generált leírás">
            <a:extLst>
              <a:ext uri="{FF2B5EF4-FFF2-40B4-BE49-F238E27FC236}">
                <a16:creationId xmlns:a16="http://schemas.microsoft.com/office/drawing/2014/main" id="{792F9293-DFCF-495C-AE02-87CE32F5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134"/>
            <a:ext cx="6652742" cy="3897398"/>
          </a:xfrm>
          <a:prstGeom prst="rect">
            <a:avLst/>
          </a:prstGeom>
        </p:spPr>
      </p:pic>
      <p:pic>
        <p:nvPicPr>
          <p:cNvPr id="7" name="Kép 6" descr="A képen kültéri, fű, épület, torony látható&#10;&#10;Automatikusan generált leírás">
            <a:extLst>
              <a:ext uri="{FF2B5EF4-FFF2-40B4-BE49-F238E27FC236}">
                <a16:creationId xmlns:a16="http://schemas.microsoft.com/office/drawing/2014/main" id="{FA54A5AF-3BB5-4574-925A-8BB90618B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64" y="30554"/>
            <a:ext cx="5326734" cy="27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83025E-7D6B-4931-9307-D6803CC1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Szászvár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ACAF8C-3932-467C-A9EC-0E446BF5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040835"/>
            <a:ext cx="6440556" cy="4571999"/>
          </a:xfrm>
        </p:spPr>
        <p:txBody>
          <a:bodyPr>
            <a:normAutofit/>
          </a:bodyPr>
          <a:lstStyle/>
          <a:p>
            <a:r>
              <a:rPr lang="hu-HU" dirty="0"/>
              <a:t>Eredetileg a pécsi püspök udvarházaként épült a 14. század végén</a:t>
            </a:r>
          </a:p>
          <a:p>
            <a:endParaRPr lang="hu-HU" dirty="0"/>
          </a:p>
          <a:p>
            <a:r>
              <a:rPr lang="hu-HU" dirty="0"/>
              <a:t>1540-től rövid ideig Izabella királyné birtoka</a:t>
            </a:r>
          </a:p>
          <a:p>
            <a:r>
              <a:rPr lang="hu-HU" dirty="0"/>
              <a:t>1543-ban Pécs elestének hírére védői megadják magukat</a:t>
            </a:r>
          </a:p>
          <a:p>
            <a:endParaRPr lang="hu-HU" dirty="0"/>
          </a:p>
          <a:p>
            <a:r>
              <a:rPr lang="hu-HU" dirty="0"/>
              <a:t>Török közigazgatási központ (</a:t>
            </a:r>
            <a:r>
              <a:rPr lang="hu-HU" dirty="0" err="1"/>
              <a:t>nahije</a:t>
            </a:r>
            <a:r>
              <a:rPr lang="hu-HU" dirty="0"/>
              <a:t>)</a:t>
            </a:r>
          </a:p>
          <a:p>
            <a:r>
              <a:rPr lang="hu-HU" dirty="0"/>
              <a:t>A török harcok alatt többször felgyújtották, ágyúzták</a:t>
            </a:r>
          </a:p>
        </p:txBody>
      </p:sp>
      <p:pic>
        <p:nvPicPr>
          <p:cNvPr id="5" name="Kép 4" descr="A képen épület, kültéri, ház, fű látható&#10;&#10;Automatikusan generált leírás">
            <a:extLst>
              <a:ext uri="{FF2B5EF4-FFF2-40B4-BE49-F238E27FC236}">
                <a16:creationId xmlns:a16="http://schemas.microsoft.com/office/drawing/2014/main" id="{C42BC8B8-DB8D-4A36-AE13-BBAFFDF5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4290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9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97A56E-B9D6-41CC-B12C-90D61E838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4" y="782973"/>
            <a:ext cx="5764695" cy="3599316"/>
          </a:xfrm>
        </p:spPr>
        <p:txBody>
          <a:bodyPr/>
          <a:lstStyle/>
          <a:p>
            <a:r>
              <a:rPr lang="hu-HU" dirty="0"/>
              <a:t>Szászvár alaprajza:</a:t>
            </a:r>
          </a:p>
          <a:p>
            <a:pPr marL="0" indent="0">
              <a:buNone/>
            </a:pPr>
            <a:r>
              <a:rPr lang="hu-HU" dirty="0"/>
              <a:t>a különböző színek más-más építési korszakot jelölnek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D3F8AA8-2412-4ED4-9932-61BD1389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9167" y="1260052"/>
            <a:ext cx="4700058" cy="3599316"/>
          </a:xfrm>
        </p:spPr>
        <p:txBody>
          <a:bodyPr/>
          <a:lstStyle/>
          <a:p>
            <a:pPr algn="ctr"/>
            <a:r>
              <a:rPr lang="hu-HU" dirty="0"/>
              <a:t>3D modell</a:t>
            </a:r>
          </a:p>
          <a:p>
            <a:endParaRPr lang="hu-H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F0A197-4151-453C-9AC0-70E51FA1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017"/>
            <a:ext cx="4649983" cy="464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 descr="A képen fű, kültéri, épület, juh látható&#10;&#10;Automatikusan generált leírás">
            <a:extLst>
              <a:ext uri="{FF2B5EF4-FFF2-40B4-BE49-F238E27FC236}">
                <a16:creationId xmlns:a16="http://schemas.microsoft.com/office/drawing/2014/main" id="{45732E5A-379D-4245-B089-44F51344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82" y="2615098"/>
            <a:ext cx="7538149" cy="42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48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F1D546-A259-4568-8E65-40709E7E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166191"/>
            <a:ext cx="7812157" cy="2517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Reneszánsz átépítések: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 err="1"/>
              <a:t>Ernuszt</a:t>
            </a:r>
            <a:r>
              <a:rPr lang="hu-HU" dirty="0"/>
              <a:t> Zsigmond püspök reneszánsz palotaszárnyat építtet hozzá az 1490-es években – faragványok darabjai kerültek elő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A képen épület, beltéri, polc, könyv látható&#10;&#10;Automatikusan generált leírás">
            <a:extLst>
              <a:ext uri="{FF2B5EF4-FFF2-40B4-BE49-F238E27FC236}">
                <a16:creationId xmlns:a16="http://schemas.microsoft.com/office/drawing/2014/main" id="{7B73B737-EEB5-4A52-9EBE-693B259D2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8" y="31096"/>
            <a:ext cx="4008782" cy="5571260"/>
          </a:xfrm>
          <a:prstGeom prst="rect">
            <a:avLst/>
          </a:prstGeom>
        </p:spPr>
      </p:pic>
      <p:pic>
        <p:nvPicPr>
          <p:cNvPr id="5" name="Kép 4" descr="A képen szikla, épület, kő, kültéri látható&#10;&#10;Automatikusan generált leírás">
            <a:extLst>
              <a:ext uri="{FF2B5EF4-FFF2-40B4-BE49-F238E27FC236}">
                <a16:creationId xmlns:a16="http://schemas.microsoft.com/office/drawing/2014/main" id="{FE98FB49-9A64-4648-B11B-10E15F90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56" y="3735521"/>
            <a:ext cx="4503575" cy="312247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761BA76-3F8B-4257-8877-BB9EE2B1F903}"/>
              </a:ext>
            </a:extLst>
          </p:cNvPr>
          <p:cNvSpPr txBox="1"/>
          <p:nvPr/>
        </p:nvSpPr>
        <p:spPr>
          <a:xfrm>
            <a:off x="371061" y="4298805"/>
            <a:ext cx="310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Valószínűleg Szatmári György püspök bővíti nyolc kerek toronnyal a védőfalat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465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5DC86EE-655C-400E-817E-3AF131A2F4BA}"/>
              </a:ext>
            </a:extLst>
          </p:cNvPr>
          <p:cNvSpPr txBox="1"/>
          <p:nvPr/>
        </p:nvSpPr>
        <p:spPr>
          <a:xfrm>
            <a:off x="653816" y="1139687"/>
            <a:ext cx="358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Szászvár ma</a:t>
            </a:r>
          </a:p>
        </p:txBody>
      </p:sp>
      <p:pic>
        <p:nvPicPr>
          <p:cNvPr id="11" name="Kép 10" descr="A képen épület, ház, tető, kicsi látható&#10;&#10;Automatikusan generált leírás">
            <a:extLst>
              <a:ext uri="{FF2B5EF4-FFF2-40B4-BE49-F238E27FC236}">
                <a16:creationId xmlns:a16="http://schemas.microsoft.com/office/drawing/2014/main" id="{207799D7-ADB7-47BA-B219-2D6283D6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1" y="569843"/>
            <a:ext cx="6131879" cy="4087920"/>
          </a:xfrm>
          <a:prstGeom prst="rect">
            <a:avLst/>
          </a:prstGeom>
        </p:spPr>
      </p:pic>
      <p:pic>
        <p:nvPicPr>
          <p:cNvPr id="13" name="Kép 12" descr="A képen fű, kültéri, épület, ház látható&#10;&#10;Automatikusan generált leírás">
            <a:extLst>
              <a:ext uri="{FF2B5EF4-FFF2-40B4-BE49-F238E27FC236}">
                <a16:creationId xmlns:a16="http://schemas.microsoft.com/office/drawing/2014/main" id="{D68E47AF-55F2-4F11-BDDC-E93B16E01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539"/>
            <a:ext cx="5992708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A3B90F-23BB-4BAC-9393-E8D63B85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Perényi Imre </a:t>
            </a:r>
            <a:r>
              <a:rPr lang="hu-HU" sz="3200" dirty="0"/>
              <a:t>(élt: ?-1519)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54E9C1AD-0D6C-4C2C-ADC7-5C9FF512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8384165" cy="4289215"/>
          </a:xfrm>
        </p:spPr>
        <p:txBody>
          <a:bodyPr>
            <a:normAutofit lnSpcReduction="10000"/>
          </a:bodyPr>
          <a:lstStyle/>
          <a:p>
            <a:r>
              <a:rPr lang="hu-HU" dirty="0"/>
              <a:t>Főnemes, országos főkapitány, nádor (kormányzó)</a:t>
            </a:r>
          </a:p>
          <a:p>
            <a:r>
              <a:rPr lang="hu-HU" dirty="0"/>
              <a:t>A siklósi vár tulajdonosa 1507 után – II. Ulászló király Corvin Jánostól kobozta el és adta hívének ajándékba</a:t>
            </a:r>
          </a:p>
          <a:p>
            <a:endParaRPr lang="hu-HU" dirty="0"/>
          </a:p>
          <a:p>
            <a:r>
              <a:rPr lang="hu-HU" dirty="0"/>
              <a:t>Több várközpont (Siklós, </a:t>
            </a:r>
            <a:r>
              <a:rPr lang="hu-HU" dirty="0" err="1"/>
              <a:t>Valpó</a:t>
            </a:r>
            <a:r>
              <a:rPr lang="hu-HU" dirty="0"/>
              <a:t>, Ónod, </a:t>
            </a:r>
            <a:r>
              <a:rPr lang="hu-HU" dirty="0" err="1"/>
              <a:t>Debrő</a:t>
            </a:r>
            <a:r>
              <a:rPr lang="hu-HU" dirty="0"/>
              <a:t>) reneszánsz átépítésének kezdeményezője</a:t>
            </a:r>
          </a:p>
          <a:p>
            <a:endParaRPr lang="hu-HU" dirty="0"/>
          </a:p>
          <a:p>
            <a:endParaRPr lang="hu-HU" dirty="0"/>
          </a:p>
          <a:p>
            <a:r>
              <a:rPr lang="hu-HU" sz="2000" dirty="0"/>
              <a:t>Egyik fia, Ferenc </a:t>
            </a:r>
            <a:r>
              <a:rPr lang="hu-HU" sz="2000" dirty="0" err="1"/>
              <a:t>váradi</a:t>
            </a:r>
            <a:r>
              <a:rPr lang="hu-HU" sz="2000" dirty="0"/>
              <a:t> püspök, a mohácsi csatában életét veszti</a:t>
            </a:r>
          </a:p>
          <a:p>
            <a:r>
              <a:rPr lang="hu-HU" sz="2000" dirty="0"/>
              <a:t>Második felesége Kanizsai Dorottya, aki a mohácsi csata halottjait eltemetteti</a:t>
            </a:r>
          </a:p>
        </p:txBody>
      </p:sp>
      <p:pic>
        <p:nvPicPr>
          <p:cNvPr id="4" name="Kép 3" descr="A képen étel látható&#10;&#10;Automatikusan generált leírás">
            <a:extLst>
              <a:ext uri="{FF2B5EF4-FFF2-40B4-BE49-F238E27FC236}">
                <a16:creationId xmlns:a16="http://schemas.microsoft.com/office/drawing/2014/main" id="{D21DBB52-C566-4092-B300-1B1CC1DAF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21" y="3074504"/>
            <a:ext cx="2966679" cy="37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2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9008FF-FA0F-4BA4-8952-5C91B97C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Perényi Péter </a:t>
            </a:r>
            <a:r>
              <a:rPr lang="hu-HU" sz="3200" dirty="0"/>
              <a:t>(élt:1502-1548)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C613C6-7703-46E2-827C-C10783BE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7814321" cy="3957910"/>
          </a:xfrm>
        </p:spPr>
        <p:txBody>
          <a:bodyPr>
            <a:normAutofit/>
          </a:bodyPr>
          <a:lstStyle/>
          <a:p>
            <a:r>
              <a:rPr lang="hu-HU" dirty="0"/>
              <a:t>Imre fia, koronaőr, erdélyi vajda</a:t>
            </a:r>
          </a:p>
          <a:p>
            <a:r>
              <a:rPr lang="hu-HU" dirty="0"/>
              <a:t>Építkezései Siklóson, Sárospatakon</a:t>
            </a:r>
          </a:p>
          <a:p>
            <a:pPr marL="0" indent="0">
              <a:buNone/>
            </a:pPr>
            <a:r>
              <a:rPr lang="hu-HU" dirty="0"/>
              <a:t>és Füzér várában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r>
              <a:rPr lang="hu-HU" sz="2000" dirty="0"/>
              <a:t>II. Lajos halála után átadta a magyar koronát először Szapolyai Jánosnak, majd I. Ferdinándnak is – így tudták mindkettőt magyar királlyá koronázni</a:t>
            </a:r>
          </a:p>
          <a:p>
            <a:r>
              <a:rPr lang="hu-HU" sz="2000" dirty="0"/>
              <a:t>Támogatta a protestáns vallási nézeteket</a:t>
            </a:r>
          </a:p>
        </p:txBody>
      </p:sp>
      <p:pic>
        <p:nvPicPr>
          <p:cNvPr id="6" name="Kép 5" descr="A képen vörös, beltéri, asztal, ülő látható&#10;&#10;Automatikusan generált leírás">
            <a:extLst>
              <a:ext uri="{FF2B5EF4-FFF2-40B4-BE49-F238E27FC236}">
                <a16:creationId xmlns:a16="http://schemas.microsoft.com/office/drawing/2014/main" id="{03D32127-5B01-4FC1-97C6-CF319E6B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02" y="4452729"/>
            <a:ext cx="3245220" cy="2206749"/>
          </a:xfrm>
          <a:prstGeom prst="rect">
            <a:avLst/>
          </a:prstGeom>
        </p:spPr>
      </p:pic>
      <p:pic>
        <p:nvPicPr>
          <p:cNvPr id="5" name="Kép 4" descr="A képen kültéri, épület, sárga, utca látható&#10;&#10;Automatikusan generált leírás">
            <a:extLst>
              <a:ext uri="{FF2B5EF4-FFF2-40B4-BE49-F238E27FC236}">
                <a16:creationId xmlns:a16="http://schemas.microsoft.com/office/drawing/2014/main" id="{5C48716D-DF0D-42E1-92FF-AD5D5D972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48" y="548214"/>
            <a:ext cx="3562752" cy="2672064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D02AC363-35E9-40E4-A6DF-93116EA8DA61}"/>
              </a:ext>
            </a:extLst>
          </p:cNvPr>
          <p:cNvSpPr/>
          <p:nvPr/>
        </p:nvSpPr>
        <p:spPr>
          <a:xfrm rot="20690310">
            <a:off x="5920329" y="2512335"/>
            <a:ext cx="2639265" cy="369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15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135650-993A-4E9A-9302-C00D64579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753228"/>
            <a:ext cx="9307999" cy="1080938"/>
          </a:xfrm>
        </p:spPr>
        <p:txBody>
          <a:bodyPr/>
          <a:lstStyle/>
          <a:p>
            <a:r>
              <a:rPr lang="hu-HU" dirty="0"/>
              <a:t>Siklós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E78A11A6-4B80-4697-A117-8BE5E7765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47" y="2001078"/>
            <a:ext cx="5898279" cy="4638261"/>
          </a:xfrm>
        </p:spPr>
        <p:txBody>
          <a:bodyPr>
            <a:normAutofit lnSpcReduction="10000"/>
          </a:bodyPr>
          <a:lstStyle/>
          <a:p>
            <a:r>
              <a:rPr lang="hu-HU" dirty="0"/>
              <a:t>13. században épülnek az első falai</a:t>
            </a:r>
          </a:p>
          <a:p>
            <a:endParaRPr lang="hu-HU" dirty="0"/>
          </a:p>
          <a:p>
            <a:r>
              <a:rPr lang="hu-HU" dirty="0"/>
              <a:t>1401-ben egy darabig itt </a:t>
            </a:r>
            <a:r>
              <a:rPr lang="hu-HU" dirty="0" err="1"/>
              <a:t>őrzik</a:t>
            </a:r>
            <a:r>
              <a:rPr lang="hu-HU" dirty="0"/>
              <a:t> a nemesek által fogságba vetett Zsigmond királyt</a:t>
            </a:r>
          </a:p>
          <a:p>
            <a:endParaRPr lang="hu-HU" dirty="0"/>
          </a:p>
          <a:p>
            <a:r>
              <a:rPr lang="hu-HU" dirty="0"/>
              <a:t>1543-ban, Pécs elestét követően hat napos ostrom végén elfoglalják a törökök</a:t>
            </a:r>
          </a:p>
          <a:p>
            <a:endParaRPr lang="hu-HU" dirty="0"/>
          </a:p>
          <a:p>
            <a:r>
              <a:rPr lang="hu-HU" dirty="0"/>
              <a:t>Jelentős török katonai támaszpont, 1686-ban szabadítják föl</a:t>
            </a:r>
          </a:p>
          <a:p>
            <a:endParaRPr lang="hu-H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06E834-9C9C-47E1-B0E8-B809A4C1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161697"/>
            <a:ext cx="57531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A képen asztal, étel, saláta, szendvics látható&#10;&#10;Automatikusan generált leírás">
            <a:extLst>
              <a:ext uri="{FF2B5EF4-FFF2-40B4-BE49-F238E27FC236}">
                <a16:creationId xmlns:a16="http://schemas.microsoft.com/office/drawing/2014/main" id="{2222F40A-D5F4-48F9-97DE-061B4EE1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48" y="7939"/>
            <a:ext cx="4585252" cy="31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981674-B45A-4726-99EA-D39CF214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046921"/>
            <a:ext cx="3542025" cy="484951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Reneszánsz építkezések: 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Várkápolna balusztrádos karzata</a:t>
            </a:r>
          </a:p>
          <a:p>
            <a:endParaRPr lang="hu-HU" dirty="0"/>
          </a:p>
          <a:p>
            <a:r>
              <a:rPr lang="hu-HU" dirty="0"/>
              <a:t>Balusztrád: áttört mellvéd, kisméretű díszes oszlopokkal</a:t>
            </a:r>
          </a:p>
          <a:p>
            <a:endParaRPr lang="hu-H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600EA7B-D7BD-4526-B37E-D6E50E05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77" y="622852"/>
            <a:ext cx="8331923" cy="623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E8492DA7-18C6-4D7C-9973-9CAA4F26123D}"/>
              </a:ext>
            </a:extLst>
          </p:cNvPr>
          <p:cNvSpPr/>
          <p:nvPr/>
        </p:nvSpPr>
        <p:spPr>
          <a:xfrm rot="19282871">
            <a:off x="2985540" y="3258088"/>
            <a:ext cx="4545496" cy="467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6028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6DDAB7-1940-4AFA-B915-205E07B0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927652"/>
            <a:ext cx="4055165" cy="5565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Reneszánsz építkezések: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Bejárati barbakán téglából</a:t>
            </a:r>
          </a:p>
          <a:p>
            <a:endParaRPr lang="hu-HU" dirty="0"/>
          </a:p>
          <a:p>
            <a:pPr marL="285750" indent="-285750"/>
            <a:r>
              <a:rPr lang="hu-HU" dirty="0"/>
              <a:t>Barbakán: ófrancia „</a:t>
            </a:r>
            <a:r>
              <a:rPr lang="hu-HU" dirty="0" err="1"/>
              <a:t>barbacane</a:t>
            </a:r>
            <a:r>
              <a:rPr lang="hu-HU" dirty="0"/>
              <a:t>” szóból - kapu védelmét szolgáló bástya (lehet kerek vagy </a:t>
            </a:r>
            <a:r>
              <a:rPr lang="hu-HU" dirty="0" err="1"/>
              <a:t>szögeletes</a:t>
            </a:r>
            <a:r>
              <a:rPr lang="hu-HU" dirty="0"/>
              <a:t>)</a:t>
            </a:r>
          </a:p>
          <a:p>
            <a:endParaRPr lang="hu-HU" dirty="0"/>
          </a:p>
        </p:txBody>
      </p:sp>
      <p:pic>
        <p:nvPicPr>
          <p:cNvPr id="5" name="Kép 4" descr="A képen épület, kültéri, tégla, régi látható&#10;&#10;Automatikusan generált leírás">
            <a:extLst>
              <a:ext uri="{FF2B5EF4-FFF2-40B4-BE49-F238E27FC236}">
                <a16:creationId xmlns:a16="http://schemas.microsoft.com/office/drawing/2014/main" id="{555E5A79-7661-4C1A-87F9-64ED485C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09" y="1656522"/>
            <a:ext cx="7931491" cy="52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6F1345-42D8-4163-A449-A519D5FC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Emlékeztetőként: a reneszánsz </a:t>
            </a:r>
            <a:r>
              <a:rPr lang="hu-HU" sz="3200" dirty="0"/>
              <a:t>(14-17. század)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91928F-0B60-4A0E-9258-FDF3867A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2085081"/>
            <a:ext cx="8984974" cy="4487997"/>
          </a:xfrm>
        </p:spPr>
        <p:txBody>
          <a:bodyPr>
            <a:normAutofit lnSpcReduction="10000"/>
          </a:bodyPr>
          <a:lstStyle/>
          <a:p>
            <a:r>
              <a:rPr lang="hu-HU" i="1" dirty="0" err="1"/>
              <a:t>Renaissance</a:t>
            </a:r>
            <a:r>
              <a:rPr lang="hu-HU" dirty="0"/>
              <a:t> francia kifejezésből – </a:t>
            </a:r>
            <a:r>
              <a:rPr lang="hu-HU" b="1" dirty="0"/>
              <a:t>„</a:t>
            </a:r>
            <a:r>
              <a:rPr lang="hu-HU" b="1" u="sng" dirty="0"/>
              <a:t>újjászületés</a:t>
            </a:r>
            <a:r>
              <a:rPr lang="hu-HU" b="1" dirty="0"/>
              <a:t>”</a:t>
            </a:r>
          </a:p>
          <a:p>
            <a:endParaRPr lang="hu-HU" dirty="0"/>
          </a:p>
          <a:p>
            <a:r>
              <a:rPr lang="hu-HU" dirty="0"/>
              <a:t>Ókori eszmék, ideálok, gondolatok, stílus újjáélesztése</a:t>
            </a:r>
          </a:p>
          <a:p>
            <a:pPr marL="0" indent="0">
              <a:buNone/>
            </a:pPr>
            <a:r>
              <a:rPr lang="hu-HU" dirty="0"/>
              <a:t>(elsősorban </a:t>
            </a:r>
            <a:r>
              <a:rPr lang="hu-HU" b="1" dirty="0"/>
              <a:t>görög</a:t>
            </a:r>
            <a:r>
              <a:rPr lang="hu-HU" dirty="0"/>
              <a:t> és </a:t>
            </a:r>
            <a:r>
              <a:rPr lang="hu-HU" b="1" dirty="0"/>
              <a:t>római</a:t>
            </a:r>
            <a:r>
              <a:rPr lang="hu-HU" dirty="0"/>
              <a:t> kultúrákból)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Itáliai városállamokból indul – </a:t>
            </a:r>
            <a:r>
              <a:rPr lang="hu-HU" b="1" u="sng" dirty="0"/>
              <a:t>Firenze</a:t>
            </a:r>
            <a:r>
              <a:rPr lang="hu-HU" dirty="0"/>
              <a:t> a legfontosabb központ</a:t>
            </a:r>
          </a:p>
          <a:p>
            <a:r>
              <a:rPr lang="hu-HU" dirty="0"/>
              <a:t>Gazdag polgárok, nemesek, főpapok, uralkodók megrendelései</a:t>
            </a:r>
          </a:p>
          <a:p>
            <a:endParaRPr lang="hu-HU" dirty="0"/>
          </a:p>
          <a:p>
            <a:r>
              <a:rPr lang="hu-HU" dirty="0"/>
              <a:t>A 15. század végétől terjed Európában – Magyarországon </a:t>
            </a:r>
            <a:r>
              <a:rPr lang="hu-HU" b="1" dirty="0"/>
              <a:t>sokkal rövidebb ideig tart </a:t>
            </a:r>
            <a:r>
              <a:rPr lang="hu-HU" dirty="0"/>
              <a:t>(nagyjából Buda elestéig 1541-ben)</a:t>
            </a:r>
          </a:p>
        </p:txBody>
      </p:sp>
      <p:pic>
        <p:nvPicPr>
          <p:cNvPr id="5" name="Kép 4" descr="A képen szöveg, kő látható&#10;&#10;Automatikusan generált leírás">
            <a:extLst>
              <a:ext uri="{FF2B5EF4-FFF2-40B4-BE49-F238E27FC236}">
                <a16:creationId xmlns:a16="http://schemas.microsoft.com/office/drawing/2014/main" id="{FB98380E-D9C4-45BC-B796-C82B34E7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85" y="2085081"/>
            <a:ext cx="2954215" cy="40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4CCA8D-9285-4CB8-BE27-FE63E712F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3" y="1033670"/>
            <a:ext cx="4501279" cy="502178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Reneszánsz építkezések: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Loggia (magyarosan lodzsa) a belső udvarban</a:t>
            </a:r>
          </a:p>
          <a:p>
            <a:endParaRPr lang="hu-HU" dirty="0"/>
          </a:p>
          <a:p>
            <a:r>
              <a:rPr lang="hu-HU" dirty="0"/>
              <a:t>Loggia: oszlopos folyosó vagy tornác, fontos hogy nyitott, tehát nincs igazi fala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D4287E-B872-41A9-AE1A-2D705005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64" y="0"/>
            <a:ext cx="6844236" cy="684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653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887669-DC2B-48B9-8FC5-6F8F24EE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732894"/>
            <a:ext cx="9613861" cy="5203295"/>
          </a:xfrm>
        </p:spPr>
        <p:txBody>
          <a:bodyPr/>
          <a:lstStyle/>
          <a:p>
            <a:r>
              <a:rPr lang="hu-HU" dirty="0"/>
              <a:t>Reneszánsz faragványok: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9A7065-6898-42B4-A838-29E39609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52" y="1990104"/>
            <a:ext cx="3135334" cy="489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7">
            <a:extLst>
              <a:ext uri="{FF2B5EF4-FFF2-40B4-BE49-F238E27FC236}">
                <a16:creationId xmlns:a16="http://schemas.microsoft.com/office/drawing/2014/main" id="{8EF5C022-EAB9-4531-A486-DBE68A30DFAE}"/>
              </a:ext>
            </a:extLst>
          </p:cNvPr>
          <p:cNvSpPr txBox="1">
            <a:spLocks/>
          </p:cNvSpPr>
          <p:nvPr/>
        </p:nvSpPr>
        <p:spPr>
          <a:xfrm>
            <a:off x="6348045" y="1164850"/>
            <a:ext cx="3311713" cy="670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800" dirty="0"/>
              <a:t>A Perényi család címere a vár egyik márvány kandallóján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933BEB4-E712-47A1-986D-4CF0C920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97" y="3630303"/>
            <a:ext cx="4905734" cy="32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F0AACB-E66C-4137-B1E0-1E85E332B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105"/>
            <a:ext cx="2486855" cy="394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5731ADC-C5A8-4590-A343-9A4171AB9967}"/>
              </a:ext>
            </a:extLst>
          </p:cNvPr>
          <p:cNvSpPr txBox="1"/>
          <p:nvPr/>
        </p:nvSpPr>
        <p:spPr>
          <a:xfrm>
            <a:off x="102278" y="6027762"/>
            <a:ext cx="228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Díszes ablakkeretek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449E5D8-43C8-4706-BA42-C13B7C9F018B}"/>
              </a:ext>
            </a:extLst>
          </p:cNvPr>
          <p:cNvSpPr txBox="1"/>
          <p:nvPr/>
        </p:nvSpPr>
        <p:spPr>
          <a:xfrm>
            <a:off x="5876098" y="5801940"/>
            <a:ext cx="175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Perényi Imre</a:t>
            </a:r>
          </a:p>
          <a:p>
            <a:r>
              <a:rPr lang="hu-HU" dirty="0"/>
              <a:t>saját címere</a:t>
            </a:r>
          </a:p>
        </p:txBody>
      </p:sp>
      <p:pic>
        <p:nvPicPr>
          <p:cNvPr id="11" name="Kép 10" descr="A képen épület, kő látható&#10;&#10;Automatikusan generált leírás">
            <a:extLst>
              <a:ext uri="{FF2B5EF4-FFF2-40B4-BE49-F238E27FC236}">
                <a16:creationId xmlns:a16="http://schemas.microsoft.com/office/drawing/2014/main" id="{E73EF3A1-4F8B-4FA3-8EA6-39BA84473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68" y="-2219"/>
            <a:ext cx="2443332" cy="3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5779E1-81E0-4232-A92F-6AF17897F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887896"/>
            <a:ext cx="9613861" cy="5048293"/>
          </a:xfrm>
        </p:spPr>
        <p:txBody>
          <a:bodyPr/>
          <a:lstStyle/>
          <a:p>
            <a:r>
              <a:rPr lang="hu-HU" dirty="0"/>
              <a:t>Siklós ma</a:t>
            </a:r>
          </a:p>
        </p:txBody>
      </p:sp>
      <p:pic>
        <p:nvPicPr>
          <p:cNvPr id="4" name="Tartalom helye 5" descr="A képen hegy, kültéri, épület, fű látható&#10;&#10;Automatikusan generált leírás">
            <a:extLst>
              <a:ext uri="{FF2B5EF4-FFF2-40B4-BE49-F238E27FC236}">
                <a16:creationId xmlns:a16="http://schemas.microsoft.com/office/drawing/2014/main" id="{E7C355EA-63B6-470F-8AD2-3C626AAC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0"/>
            <a:ext cx="6308035" cy="585347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75BB876-4DD6-4F26-87A7-6E1263D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0338"/>
            <a:ext cx="5883965" cy="440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19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58E753-1B40-4392-A574-C7423211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Bakics</a:t>
            </a:r>
            <a:r>
              <a:rPr lang="hu-HU" dirty="0"/>
              <a:t> Pál </a:t>
            </a:r>
            <a:r>
              <a:rPr lang="hu-HU" sz="3200" dirty="0"/>
              <a:t>(élt:?-1537)	</a:t>
            </a:r>
            <a:r>
              <a:rPr lang="hu-HU" dirty="0"/>
              <a:t>		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A6B2E4DC-8BC2-4BC1-A40E-B313EDAA0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4" y="2340300"/>
            <a:ext cx="7285630" cy="4517700"/>
          </a:xfrm>
        </p:spPr>
        <p:txBody>
          <a:bodyPr>
            <a:normAutofit lnSpcReduction="10000"/>
          </a:bodyPr>
          <a:lstStyle/>
          <a:p>
            <a:r>
              <a:rPr lang="hu-HU" dirty="0"/>
              <a:t>Szerb származású</a:t>
            </a:r>
            <a:r>
              <a:rPr lang="hu-HU" sz="2400" dirty="0"/>
              <a:t> vajda (hadvezér), előbb Szulejmán </a:t>
            </a:r>
            <a:r>
              <a:rPr lang="hu-HU" dirty="0"/>
              <a:t>majd Szapolyai János, később</a:t>
            </a:r>
            <a:r>
              <a:rPr lang="hu-HU" sz="2400" dirty="0"/>
              <a:t> I. Ferdinánd kémje</a:t>
            </a:r>
          </a:p>
          <a:p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Egy örökösödési vita során elfoglalja </a:t>
            </a:r>
            <a:r>
              <a:rPr lang="hu-HU" sz="2400" dirty="0" err="1"/>
              <a:t>Márévár</a:t>
            </a:r>
            <a:r>
              <a:rPr lang="hu-HU" dirty="0" err="1"/>
              <a:t>at</a:t>
            </a:r>
            <a:r>
              <a:rPr lang="hu-HU" dirty="0"/>
              <a:t> – k</a:t>
            </a:r>
            <a:r>
              <a:rPr lang="hu-HU" sz="2400" dirty="0"/>
              <a:t>omoly átépítéseket vezényel le a várban</a:t>
            </a:r>
          </a:p>
          <a:p>
            <a:endParaRPr lang="hu-HU" dirty="0"/>
          </a:p>
          <a:p>
            <a:endParaRPr lang="hu-HU" sz="2000" dirty="0"/>
          </a:p>
          <a:p>
            <a:r>
              <a:rPr lang="hu-HU" sz="2000" dirty="0"/>
              <a:t>Halálát egy török elleni csatában leli – levágott fejét elküldték Szulejmán </a:t>
            </a:r>
            <a:r>
              <a:rPr lang="hu-HU" sz="2000" dirty="0" err="1"/>
              <a:t>szultánnnak</a:t>
            </a:r>
            <a:r>
              <a:rPr lang="hu-HU" sz="2000" dirty="0"/>
              <a:t>, hogy bizonyítsák: az áruló halott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B8DF8A6-A714-4692-926D-D535B7D62792}"/>
              </a:ext>
            </a:extLst>
          </p:cNvPr>
          <p:cNvSpPr txBox="1"/>
          <p:nvPr/>
        </p:nvSpPr>
        <p:spPr>
          <a:xfrm>
            <a:off x="8319608" y="5962332"/>
            <a:ext cx="39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Címere egy </a:t>
            </a:r>
            <a:r>
              <a:rPr lang="hu-HU" dirty="0" err="1"/>
              <a:t>márévári</a:t>
            </a:r>
            <a:r>
              <a:rPr lang="hu-HU" dirty="0"/>
              <a:t> ajtókereten</a:t>
            </a:r>
          </a:p>
        </p:txBody>
      </p:sp>
      <p:pic>
        <p:nvPicPr>
          <p:cNvPr id="7" name="Kép 6" descr="A képen ülő, fehér, asztal, torta látható&#10;&#10;Automatikusan generált leírás">
            <a:extLst>
              <a:ext uri="{FF2B5EF4-FFF2-40B4-BE49-F238E27FC236}">
                <a16:creationId xmlns:a16="http://schemas.microsoft.com/office/drawing/2014/main" id="{C253D080-55D7-4B5C-A8C2-8322E267A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5" y="1972731"/>
            <a:ext cx="4359964" cy="38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79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8D150C-478F-4EAF-8B50-1EF00586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Márévár</a:t>
            </a:r>
            <a:endParaRPr lang="hu-HU" dirty="0"/>
          </a:p>
        </p:txBody>
      </p:sp>
      <p:pic>
        <p:nvPicPr>
          <p:cNvPr id="5" name="Tartalom helye 4" descr="A képen étel, szendvics, saláta látható&#10;&#10;Automatikusan generált leírás">
            <a:extLst>
              <a:ext uri="{FF2B5EF4-FFF2-40B4-BE49-F238E27FC236}">
                <a16:creationId xmlns:a16="http://schemas.microsoft.com/office/drawing/2014/main" id="{67037350-16A2-4A8E-B005-5D89CDDF4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49" y="0"/>
            <a:ext cx="5226252" cy="3344801"/>
          </a:xfr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E1B7E769-F0B8-477F-84FE-F89E96A81D18}"/>
              </a:ext>
            </a:extLst>
          </p:cNvPr>
          <p:cNvSpPr/>
          <p:nvPr/>
        </p:nvSpPr>
        <p:spPr>
          <a:xfrm>
            <a:off x="238539" y="2587394"/>
            <a:ext cx="110788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Magyaregregy falu fölött található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Valószínűleg a 13. században épülnek első falai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1543-ban Pécs elestének hírére védői megadják magukat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Kis létszámú török helyőrség állomásozik benne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Zrínyi Miklós csapatai megrohanják és falait berobbantják 1556-ban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Ezután elveszti jelentőségét és romba dől a 17-18. század folyamán</a:t>
            </a:r>
          </a:p>
        </p:txBody>
      </p:sp>
    </p:spTree>
    <p:extLst>
      <p:ext uri="{BB962C8B-B14F-4D97-AF65-F5344CB8AC3E}">
        <p14:creationId xmlns:p14="http://schemas.microsoft.com/office/powerpoint/2010/main" val="85289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63D540-E6B4-4EB8-9925-6EE0E224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099930"/>
            <a:ext cx="6610989" cy="476707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Reneszánsz építkezések: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sz="2200" dirty="0"/>
              <a:t>Palotaszárny – loggia, zárt erkély, díszes kandalló</a:t>
            </a:r>
          </a:p>
        </p:txBody>
      </p:sp>
      <p:pic>
        <p:nvPicPr>
          <p:cNvPr id="7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5E8906D9-9554-4D3C-82F6-05464EA0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02" y="1981984"/>
            <a:ext cx="5196698" cy="4876016"/>
          </a:xfrm>
          <a:prstGeom prst="rect">
            <a:avLst/>
          </a:prstGeom>
        </p:spPr>
      </p:pic>
      <p:pic>
        <p:nvPicPr>
          <p:cNvPr id="9" name="Kép 8" descr="A képen rajz, asztal, ketrec látható&#10;&#10;Automatikusan generált leírás">
            <a:extLst>
              <a:ext uri="{FF2B5EF4-FFF2-40B4-BE49-F238E27FC236}">
                <a16:creationId xmlns:a16="http://schemas.microsoft.com/office/drawing/2014/main" id="{54803953-BF72-4826-9585-363778569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86" y="2647674"/>
            <a:ext cx="2970923" cy="4210326"/>
          </a:xfrm>
          <a:prstGeom prst="rect">
            <a:avLst/>
          </a:prstGeom>
        </p:spPr>
      </p:pic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id="{BEBC0EFC-A08E-44A7-92C2-B15C6F365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922"/>
            <a:ext cx="3796594" cy="42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1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341D03-F0D8-4F9A-BF94-BFF9AD0E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43" y="1113183"/>
            <a:ext cx="4554287" cy="482300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Reneszánsz építkezések: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Rondella a déli falnál</a:t>
            </a:r>
          </a:p>
          <a:p>
            <a:endParaRPr lang="hu-HU" dirty="0"/>
          </a:p>
          <a:p>
            <a:r>
              <a:rPr lang="hu-HU" dirty="0"/>
              <a:t>Rondella: olasz eredetű szó - alacsony és mindenképpen kerek bástya, mely az ágyúknak adott helyet</a:t>
            </a:r>
          </a:p>
        </p:txBody>
      </p:sp>
      <p:pic>
        <p:nvPicPr>
          <p:cNvPr id="5" name="Kép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D6593A32-0CAD-437B-BAF2-5DCBB645B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3633" y="949632"/>
            <a:ext cx="4958735" cy="6858000"/>
          </a:xfrm>
          <a:prstGeom prst="rect">
            <a:avLst/>
          </a:prstGeom>
        </p:spPr>
      </p:pic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6C99612A-436D-424B-B925-DC38F78F432A}"/>
              </a:ext>
            </a:extLst>
          </p:cNvPr>
          <p:cNvSpPr/>
          <p:nvPr/>
        </p:nvSpPr>
        <p:spPr>
          <a:xfrm rot="21230455">
            <a:off x="4151765" y="3768879"/>
            <a:ext cx="6355519" cy="367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63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610562-272B-4178-8BBA-68392691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82879" cy="1080938"/>
          </a:xfrm>
        </p:spPr>
        <p:txBody>
          <a:bodyPr>
            <a:normAutofit/>
          </a:bodyPr>
          <a:lstStyle/>
          <a:p>
            <a:r>
              <a:rPr lang="hu-HU" sz="2000" dirty="0"/>
              <a:t>Díszes kőfaragványok </a:t>
            </a:r>
            <a:r>
              <a:rPr lang="hu-HU" sz="2000" dirty="0" err="1"/>
              <a:t>Márévárból</a:t>
            </a:r>
            <a:br>
              <a:rPr lang="hu-HU" sz="2000" dirty="0"/>
            </a:br>
            <a:r>
              <a:rPr lang="hu-HU" sz="2000" dirty="0"/>
              <a:t>a Janus Pannonius Múzeum Reneszánsz Kőtárában</a:t>
            </a:r>
          </a:p>
        </p:txBody>
      </p:sp>
      <p:pic>
        <p:nvPicPr>
          <p:cNvPr id="5" name="Tartalom helye 4" descr="A képen épület, kő, fehér, ülő látható&#10;&#10;Automatikusan generált leírás">
            <a:extLst>
              <a:ext uri="{FF2B5EF4-FFF2-40B4-BE49-F238E27FC236}">
                <a16:creationId xmlns:a16="http://schemas.microsoft.com/office/drawing/2014/main" id="{69E591A6-5626-4E97-A5BC-4D29E7CA2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04"/>
            <a:ext cx="2743571" cy="4528072"/>
          </a:xfrm>
        </p:spPr>
      </p:pic>
      <p:pic>
        <p:nvPicPr>
          <p:cNvPr id="7" name="Kép 6" descr="A képen épület, vörös, ablak, ülő látható&#10;&#10;Automatikusan generált leírás">
            <a:extLst>
              <a:ext uri="{FF2B5EF4-FFF2-40B4-BE49-F238E27FC236}">
                <a16:creationId xmlns:a16="http://schemas.microsoft.com/office/drawing/2014/main" id="{C55882A7-A8A4-4AE6-BC35-BB9F1E08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00" y="1964635"/>
            <a:ext cx="4141744" cy="4893365"/>
          </a:xfrm>
          <a:prstGeom prst="rect">
            <a:avLst/>
          </a:prstGeom>
        </p:spPr>
      </p:pic>
      <p:pic>
        <p:nvPicPr>
          <p:cNvPr id="9" name="Kép 8" descr="A képen asztal, fehér, kő, szőnyeg látható&#10;&#10;Automatikusan generált leírás">
            <a:extLst>
              <a:ext uri="{FF2B5EF4-FFF2-40B4-BE49-F238E27FC236}">
                <a16:creationId xmlns:a16="http://schemas.microsoft.com/office/drawing/2014/main" id="{9423B2AB-4174-490A-BA16-352A7ADFE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29" y="2160104"/>
            <a:ext cx="2743571" cy="4697896"/>
          </a:xfrm>
          <a:prstGeom prst="rect">
            <a:avLst/>
          </a:prstGeom>
        </p:spPr>
      </p:pic>
      <p:pic>
        <p:nvPicPr>
          <p:cNvPr id="11" name="Kép 10" descr="A képen fehér, ülő, fekete, asztal látható&#10;&#10;Automatikusan generált leírás">
            <a:extLst>
              <a:ext uri="{FF2B5EF4-FFF2-40B4-BE49-F238E27FC236}">
                <a16:creationId xmlns:a16="http://schemas.microsoft.com/office/drawing/2014/main" id="{414DA249-55A1-457E-8BD2-88B0BA468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54" y="3246781"/>
            <a:ext cx="2379864" cy="26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4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29DA54-88C5-4BF1-B98C-B5A9F53B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81" y="715617"/>
            <a:ext cx="7767410" cy="5167563"/>
          </a:xfrm>
        </p:spPr>
        <p:txBody>
          <a:bodyPr>
            <a:normAutofit/>
          </a:bodyPr>
          <a:lstStyle/>
          <a:p>
            <a:r>
              <a:rPr lang="hu-HU" sz="2000" dirty="0" err="1"/>
              <a:t>Bakics</a:t>
            </a:r>
            <a:r>
              <a:rPr lang="hu-HU" sz="2000" dirty="0"/>
              <a:t> Pál címere egy díszes ajtókereten és az ajtó rekonstrukciós rajza</a:t>
            </a:r>
          </a:p>
          <a:p>
            <a:r>
              <a:rPr lang="hu-HU" sz="2000" dirty="0"/>
              <a:t>Az ajtó latin felirata: „Fegyverrel és vitézséggel szereztük e várat”</a:t>
            </a:r>
          </a:p>
        </p:txBody>
      </p:sp>
      <p:pic>
        <p:nvPicPr>
          <p:cNvPr id="5" name="Kép 4" descr="A képen épület, fehér látható&#10;&#10;Automatikusan generált leírás">
            <a:extLst>
              <a:ext uri="{FF2B5EF4-FFF2-40B4-BE49-F238E27FC236}">
                <a16:creationId xmlns:a16="http://schemas.microsoft.com/office/drawing/2014/main" id="{1EFFCF79-DF01-4819-8F1E-7CFEAE0C5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980"/>
            <a:ext cx="7735994" cy="3556211"/>
          </a:xfrm>
          <a:prstGeom prst="rect">
            <a:avLst/>
          </a:prstGeom>
        </p:spPr>
      </p:pic>
      <p:pic>
        <p:nvPicPr>
          <p:cNvPr id="7" name="Kép 6" descr="A képen szöveg, rajz látható&#10;&#10;Automatikusan generált leírás">
            <a:extLst>
              <a:ext uri="{FF2B5EF4-FFF2-40B4-BE49-F238E27FC236}">
                <a16:creationId xmlns:a16="http://schemas.microsoft.com/office/drawing/2014/main" id="{3EA46416-EB01-4C13-9416-19F960D0C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54794"/>
            <a:ext cx="4320209" cy="67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66D866-2971-4C53-A72A-59E5D109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020417"/>
            <a:ext cx="9613861" cy="4915772"/>
          </a:xfrm>
        </p:spPr>
        <p:txBody>
          <a:bodyPr/>
          <a:lstStyle/>
          <a:p>
            <a:r>
              <a:rPr lang="hu-HU" dirty="0" err="1"/>
              <a:t>Márévár</a:t>
            </a:r>
            <a:r>
              <a:rPr lang="hu-HU" dirty="0"/>
              <a:t> ma</a:t>
            </a:r>
          </a:p>
        </p:txBody>
      </p:sp>
      <p:pic>
        <p:nvPicPr>
          <p:cNvPr id="5" name="Kép 4" descr="A képen épület, kültéri, fű, ház látható&#10;&#10;Automatikusan generált leírás">
            <a:extLst>
              <a:ext uri="{FF2B5EF4-FFF2-40B4-BE49-F238E27FC236}">
                <a16:creationId xmlns:a16="http://schemas.microsoft.com/office/drawing/2014/main" id="{FE4E1977-F8A1-4CAB-8F36-6CEA64F3C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31" y="2045325"/>
            <a:ext cx="6028169" cy="4521127"/>
          </a:xfrm>
          <a:prstGeom prst="rect">
            <a:avLst/>
          </a:prstGeom>
        </p:spPr>
      </p:pic>
      <p:pic>
        <p:nvPicPr>
          <p:cNvPr id="7" name="Kép 6" descr="A képen kültéri, fű, régi, ülő látható&#10;&#10;Automatikusan generált leírás">
            <a:extLst>
              <a:ext uri="{FF2B5EF4-FFF2-40B4-BE49-F238E27FC236}">
                <a16:creationId xmlns:a16="http://schemas.microsoft.com/office/drawing/2014/main" id="{B7B6D0AD-C536-48A2-823E-573588144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584"/>
            <a:ext cx="6026703" cy="39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C4A0FE-BC6E-48B0-A8F1-34D60E90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Reneszánsz építészet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3A43FC-F01A-4F02-9387-78242AD77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2146852"/>
            <a:ext cx="8918714" cy="4386469"/>
          </a:xfrm>
        </p:spPr>
        <p:txBody>
          <a:bodyPr>
            <a:normAutofit/>
          </a:bodyPr>
          <a:lstStyle/>
          <a:p>
            <a:r>
              <a:rPr lang="hu-HU" dirty="0"/>
              <a:t>Ókori minták felelevenítése – szobrokként, faragványokon</a:t>
            </a:r>
          </a:p>
          <a:p>
            <a:r>
              <a:rPr lang="hu-HU" dirty="0"/>
              <a:t>Íves gótikus boltozat helyett dongaboltozat (egyenes a plafon)</a:t>
            </a:r>
          </a:p>
          <a:p>
            <a:r>
              <a:rPr lang="hu-HU" dirty="0"/>
              <a:t>Széles, szögletes ablak és ajtónyílások</a:t>
            </a:r>
          </a:p>
          <a:p>
            <a:r>
              <a:rPr lang="hu-HU" dirty="0"/>
              <a:t>Néhány új elem: loggia, balusztrád (később még előkerülnek)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Várépítészetben: új bástyatípusok (pl. rondella, barbakán), új lőrések – az ágyúk és puskák elterjedése teszi szükségessé</a:t>
            </a:r>
          </a:p>
        </p:txBody>
      </p:sp>
      <p:pic>
        <p:nvPicPr>
          <p:cNvPr id="7" name="Kép 6" descr="A képen épület, kültéri, ülő, pad látható&#10;&#10;Automatikusan generált leírás">
            <a:extLst>
              <a:ext uri="{FF2B5EF4-FFF2-40B4-BE49-F238E27FC236}">
                <a16:creationId xmlns:a16="http://schemas.microsoft.com/office/drawing/2014/main" id="{49751227-8C9D-4060-A108-A5434DA1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70" y="-1"/>
            <a:ext cx="2772270" cy="38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54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A283AB8B-D943-45D8-812F-F7697243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 szép az idő, látogassatok el ezekbe a baranyai várakba, nézzétek meg őket élőben!</a:t>
            </a:r>
          </a:p>
        </p:txBody>
      </p:sp>
    </p:spTree>
    <p:extLst>
      <p:ext uri="{BB962C8B-B14F-4D97-AF65-F5344CB8AC3E}">
        <p14:creationId xmlns:p14="http://schemas.microsoft.com/office/powerpoint/2010/main" val="206476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187F4A37-436B-4273-B659-2D221EBD0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3" y="753228"/>
            <a:ext cx="4698358" cy="3599316"/>
          </a:xfrm>
        </p:spPr>
        <p:txBody>
          <a:bodyPr/>
          <a:lstStyle/>
          <a:p>
            <a:r>
              <a:rPr lang="hu-HU" dirty="0"/>
              <a:t>Egy reneszánsz vár Németországból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DD6FF2AA-57AD-4283-8E55-70024751B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4053" y="753228"/>
            <a:ext cx="4700058" cy="3599316"/>
          </a:xfrm>
        </p:spPr>
        <p:txBody>
          <a:bodyPr/>
          <a:lstStyle/>
          <a:p>
            <a:r>
              <a:rPr lang="hu-HU" dirty="0"/>
              <a:t>Egy reneszánsz palota Olaszországból</a:t>
            </a:r>
          </a:p>
        </p:txBody>
      </p:sp>
      <p:pic>
        <p:nvPicPr>
          <p:cNvPr id="15" name="Kép 14" descr="A képen kültéri, fű, épület, régi látható&#10;&#10;Automatikusan generált leírás">
            <a:extLst>
              <a:ext uri="{FF2B5EF4-FFF2-40B4-BE49-F238E27FC236}">
                <a16:creationId xmlns:a16="http://schemas.microsoft.com/office/drawing/2014/main" id="{28EEAF29-6262-4595-9A77-91D2864E6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37" y="1909958"/>
            <a:ext cx="6104863" cy="4578646"/>
          </a:xfrm>
          <a:prstGeom prst="rect">
            <a:avLst/>
          </a:prstGeom>
        </p:spPr>
      </p:pic>
      <p:pic>
        <p:nvPicPr>
          <p:cNvPr id="16" name="Kép 15" descr="A képen víz, kültéri, óra, tó látható&#10;&#10;Automatikusan generált leírás">
            <a:extLst>
              <a:ext uri="{FF2B5EF4-FFF2-40B4-BE49-F238E27FC236}">
                <a16:creationId xmlns:a16="http://schemas.microsoft.com/office/drawing/2014/main" id="{5994E585-F671-4A39-9B41-4FA684C1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9959"/>
            <a:ext cx="5315005" cy="45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A7B7FE-55C6-4821-AF07-544FA49B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Mi a helyzet a reneszánsz Baranyában Pécsen kívül?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27878F-DC90-4E55-BA72-EFB24A09A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0836"/>
            <a:ext cx="5976730" cy="45454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Jelentősebb személyek, családok a megyében:</a:t>
            </a:r>
          </a:p>
          <a:p>
            <a:r>
              <a:rPr lang="hu-HU" dirty="0"/>
              <a:t>Frangepánok</a:t>
            </a:r>
          </a:p>
          <a:p>
            <a:r>
              <a:rPr lang="hu-HU" dirty="0" err="1"/>
              <a:t>Zrínyiek</a:t>
            </a:r>
            <a:endParaRPr lang="hu-HU" dirty="0"/>
          </a:p>
          <a:p>
            <a:r>
              <a:rPr lang="hu-HU" dirty="0" err="1"/>
              <a:t>Garaiak</a:t>
            </a:r>
            <a:endParaRPr lang="hu-HU" dirty="0"/>
          </a:p>
          <a:p>
            <a:r>
              <a:rPr lang="hu-HU" dirty="0"/>
              <a:t>Újlakiak</a:t>
            </a:r>
          </a:p>
          <a:p>
            <a:endParaRPr lang="hu-HU" dirty="0"/>
          </a:p>
          <a:p>
            <a:r>
              <a:rPr lang="hu-HU" dirty="0"/>
              <a:t>A mindenkori pécsi püspök (pl. Szatmári György)</a:t>
            </a:r>
          </a:p>
          <a:p>
            <a:r>
              <a:rPr lang="hu-HU" dirty="0"/>
              <a:t>Corvin János (Mátyás király fia) is rendelkezik itt birtokokkal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71CFFDA-661F-4C9E-9436-3E324A0E6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4" y="2040836"/>
            <a:ext cx="5698435" cy="4664764"/>
          </a:xfrm>
        </p:spPr>
        <p:txBody>
          <a:bodyPr>
            <a:normAutofit fontScale="92500" lnSpcReduction="10000"/>
          </a:bodyPr>
          <a:lstStyle/>
          <a:p>
            <a:r>
              <a:rPr lang="hu-HU" sz="2600" dirty="0"/>
              <a:t>Jelentősebb települések a megyében a középkor végén:</a:t>
            </a:r>
          </a:p>
          <a:p>
            <a:endParaRPr lang="hu-H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/>
              <a:t>Mohács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/>
              <a:t>Siklós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/>
              <a:t>Szászvár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/>
              <a:t>Szigetvár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/>
              <a:t>Vajszló</a:t>
            </a:r>
          </a:p>
          <a:p>
            <a:endParaRPr lang="hu-HU" sz="2600" dirty="0"/>
          </a:p>
          <a:p>
            <a:r>
              <a:rPr lang="hu-HU" sz="2600" dirty="0"/>
              <a:t>Kisebb erősségek: Kantavár, </a:t>
            </a:r>
            <a:r>
              <a:rPr lang="hu-HU" sz="2600" dirty="0" err="1"/>
              <a:t>Márévár</a:t>
            </a:r>
            <a:r>
              <a:rPr lang="hu-HU" sz="2600" dirty="0"/>
              <a:t>, Baranyavár (mai Horvátországban)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657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F36393-5C74-4F44-A107-A058DFCA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Fráter György </a:t>
            </a:r>
            <a:r>
              <a:rPr lang="hu-HU" sz="3200" dirty="0"/>
              <a:t>(élt:1482-1551)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B4DB34-E455-484A-98F7-30FF1EE60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4" y="2266122"/>
            <a:ext cx="8534400" cy="4227443"/>
          </a:xfrm>
        </p:spPr>
        <p:txBody>
          <a:bodyPr>
            <a:normAutofit/>
          </a:bodyPr>
          <a:lstStyle/>
          <a:p>
            <a:r>
              <a:rPr lang="hu-HU" dirty="0"/>
              <a:t>Horvát származású pálos szerzetes</a:t>
            </a:r>
          </a:p>
          <a:p>
            <a:r>
              <a:rPr lang="hu-HU" dirty="0"/>
              <a:t>Corvin János, majd Szapolyai János támogatója</a:t>
            </a:r>
          </a:p>
          <a:p>
            <a:r>
              <a:rPr lang="hu-HU" dirty="0"/>
              <a:t>János Zsigmond gyámja, később esztergomi érsek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1531-től a </a:t>
            </a:r>
            <a:r>
              <a:rPr lang="hu-HU" b="1" dirty="0"/>
              <a:t>pécsváradi apátság</a:t>
            </a:r>
            <a:r>
              <a:rPr lang="hu-HU" dirty="0"/>
              <a:t> birtokosa – talán ő a reneszánsz átépítés kezdeményezője (</a:t>
            </a:r>
            <a:r>
              <a:rPr lang="hu-HU" dirty="0" err="1"/>
              <a:t>alvinci</a:t>
            </a:r>
            <a:r>
              <a:rPr lang="hu-HU" dirty="0"/>
              <a:t> birtokain is reneszánsz stílusban építkezik ugyanekkor)</a:t>
            </a:r>
          </a:p>
          <a:p>
            <a:endParaRPr lang="hu-HU" dirty="0"/>
          </a:p>
          <a:p>
            <a:r>
              <a:rPr lang="hu-HU" sz="2000" dirty="0"/>
              <a:t>1551-ben gyilkosság áldozata lett – Habsburgok egyik hadvezére attól tartott, hogy lepaktál a törökökkel, inkább meggyilkoltatja</a:t>
            </a:r>
          </a:p>
        </p:txBody>
      </p:sp>
      <p:pic>
        <p:nvPicPr>
          <p:cNvPr id="5" name="Kép 4" descr="A képen szöveg, könyv, férfi, régi látható&#10;&#10;Automatikusan generált leírás">
            <a:extLst>
              <a:ext uri="{FF2B5EF4-FFF2-40B4-BE49-F238E27FC236}">
                <a16:creationId xmlns:a16="http://schemas.microsoft.com/office/drawing/2014/main" id="{44F10766-B61E-407F-B997-2EA592CF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91" y="1928427"/>
            <a:ext cx="2785209" cy="49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7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FC77E5-2AF3-4B2E-B29A-68F1CF8B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Pécsvárad</a:t>
            </a:r>
          </a:p>
        </p:txBody>
      </p:sp>
      <p:pic>
        <p:nvPicPr>
          <p:cNvPr id="9" name="Tartalom helye 8" descr="A képen szendvics, étel, torta, asztal látható&#10;&#10;Automatikusan generált leírás">
            <a:extLst>
              <a:ext uri="{FF2B5EF4-FFF2-40B4-BE49-F238E27FC236}">
                <a16:creationId xmlns:a16="http://schemas.microsoft.com/office/drawing/2014/main" id="{E608FF07-46E3-4C64-9904-DAE3FB474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33" y="3034748"/>
            <a:ext cx="5898467" cy="3794680"/>
          </a:xfr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C7F1E5A-7F7C-4002-8379-3D04D4180A01}"/>
              </a:ext>
            </a:extLst>
          </p:cNvPr>
          <p:cNvSpPr/>
          <p:nvPr/>
        </p:nvSpPr>
        <p:spPr>
          <a:xfrm>
            <a:off x="365038" y="203702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10. századtól létező monostor, 13. században épülnek falai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Bencés szerzetesek otthona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Török hódítástól félve a szerzetesek 1539-ben elhagyják és sosem térnek vissza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1543-ban a közeledő török csapatok miatt Fráter György parancsára felrobbantják a védműveket – nincs használatban török uralom idején</a:t>
            </a:r>
          </a:p>
        </p:txBody>
      </p:sp>
    </p:spTree>
    <p:extLst>
      <p:ext uri="{BB962C8B-B14F-4D97-AF65-F5344CB8AC3E}">
        <p14:creationId xmlns:p14="http://schemas.microsoft.com/office/powerpoint/2010/main" val="340320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E1C2BD-83D2-4618-AA22-ED850659D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787735"/>
            <a:ext cx="9613861" cy="3599316"/>
          </a:xfrm>
        </p:spPr>
        <p:txBody>
          <a:bodyPr/>
          <a:lstStyle/>
          <a:p>
            <a:r>
              <a:rPr lang="hu-HU" dirty="0"/>
              <a:t>Pécsvárad alaprajza és 3D modellje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06ED43E-5C97-4A68-9350-B92058D5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80" y="1"/>
            <a:ext cx="4734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0DF609B-845C-487D-B8CA-A3EB0E11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1939581"/>
            <a:ext cx="5264643" cy="49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32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F4A4A8-4C21-4DBA-BE20-A22A5AA77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808383"/>
            <a:ext cx="9803852" cy="194767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Reneszánsz átépítés nyomai: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Elsősorban különböző faragványok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9605DF-CEB8-4A8F-BBBE-739F5F92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99" y="0"/>
            <a:ext cx="6228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7799D8D-B26C-4053-B374-4034CCE6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8583"/>
            <a:ext cx="5963999" cy="39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53170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716</TotalTime>
  <Words>850</Words>
  <Application>Microsoft Office PowerPoint</Application>
  <PresentationFormat>Szélesvásznú</PresentationFormat>
  <Paragraphs>162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3" baseType="lpstr">
      <vt:lpstr>Arial</vt:lpstr>
      <vt:lpstr>Trebuchet MS</vt:lpstr>
      <vt:lpstr>Berlin</vt:lpstr>
      <vt:lpstr>Reneszánsz Baranya</vt:lpstr>
      <vt:lpstr>Emlékeztetőként: a reneszánsz (14-17. század)</vt:lpstr>
      <vt:lpstr>Reneszánsz építészet</vt:lpstr>
      <vt:lpstr>PowerPoint-bemutató</vt:lpstr>
      <vt:lpstr>Mi a helyzet a reneszánsz Baranyában Pécsen kívül?</vt:lpstr>
      <vt:lpstr>Fráter György (élt:1482-1551)</vt:lpstr>
      <vt:lpstr>Pécsvárad</vt:lpstr>
      <vt:lpstr>PowerPoint-bemutató</vt:lpstr>
      <vt:lpstr>PowerPoint-bemutató</vt:lpstr>
      <vt:lpstr>PowerPoint-bemutató</vt:lpstr>
      <vt:lpstr>Szászvár</vt:lpstr>
      <vt:lpstr>PowerPoint-bemutató</vt:lpstr>
      <vt:lpstr>PowerPoint-bemutató</vt:lpstr>
      <vt:lpstr>PowerPoint-bemutató</vt:lpstr>
      <vt:lpstr>Perényi Imre (élt: ?-1519)</vt:lpstr>
      <vt:lpstr>Perényi Péter (élt:1502-1548)</vt:lpstr>
      <vt:lpstr>Siklós</vt:lpstr>
      <vt:lpstr>PowerPoint-bemutató</vt:lpstr>
      <vt:lpstr>PowerPoint-bemutató</vt:lpstr>
      <vt:lpstr>PowerPoint-bemutató</vt:lpstr>
      <vt:lpstr>PowerPoint-bemutató</vt:lpstr>
      <vt:lpstr>PowerPoint-bemutató</vt:lpstr>
      <vt:lpstr>Bakics Pál (élt:?-1537)   </vt:lpstr>
      <vt:lpstr>Márévár</vt:lpstr>
      <vt:lpstr>PowerPoint-bemutató</vt:lpstr>
      <vt:lpstr>PowerPoint-bemutató</vt:lpstr>
      <vt:lpstr>Díszes kőfaragványok Márévárból a Janus Pannonius Múzeum Reneszánsz Kőtárában</vt:lpstr>
      <vt:lpstr>PowerPoint-bemutató</vt:lpstr>
      <vt:lpstr>PowerPoint-bemutató</vt:lpstr>
      <vt:lpstr>Ha szép az idő, látogassatok el ezekbe a baranyai várakba, nézzétek meg őket élőben!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Reneszánsz Baranya</dc:title>
  <dc:creator>Mira</dc:creator>
  <cp:lastModifiedBy>Mira</cp:lastModifiedBy>
  <cp:revision>61</cp:revision>
  <dcterms:created xsi:type="dcterms:W3CDTF">2020-04-16T13:10:36Z</dcterms:created>
  <dcterms:modified xsi:type="dcterms:W3CDTF">2020-05-13T11:22:26Z</dcterms:modified>
</cp:coreProperties>
</file>